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4"/>
  </p:notesMasterIdLst>
  <p:handoutMasterIdLst>
    <p:handoutMasterId r:id="rId25"/>
  </p:handoutMasterIdLst>
  <p:sldIdLst>
    <p:sldId id="275" r:id="rId2"/>
    <p:sldId id="257" r:id="rId3"/>
    <p:sldId id="265" r:id="rId4"/>
    <p:sldId id="278" r:id="rId5"/>
    <p:sldId id="276" r:id="rId6"/>
    <p:sldId id="279" r:id="rId7"/>
    <p:sldId id="277" r:id="rId8"/>
    <p:sldId id="280" r:id="rId9"/>
    <p:sldId id="281" r:id="rId10"/>
    <p:sldId id="282" r:id="rId11"/>
    <p:sldId id="283" r:id="rId12"/>
    <p:sldId id="266" r:id="rId13"/>
    <p:sldId id="284" r:id="rId14"/>
    <p:sldId id="285" r:id="rId15"/>
    <p:sldId id="270" r:id="rId16"/>
    <p:sldId id="286" r:id="rId17"/>
    <p:sldId id="292" r:id="rId18"/>
    <p:sldId id="291" r:id="rId19"/>
    <p:sldId id="290" r:id="rId20"/>
    <p:sldId id="287" r:id="rId21"/>
    <p:sldId id="288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06:50:54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06:50:54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06:50:54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06:50:54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06:50:54.9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1/25/2025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1/25/2025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1/25/2025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15024"/>
            <a:ext cx="8674100" cy="488097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5" r:id="rId4"/>
    <p:sldLayoutId id="2147483683" r:id="rId5"/>
    <p:sldLayoutId id="2147483679" r:id="rId6"/>
    <p:sldLayoutId id="2147483680" r:id="rId7"/>
    <p:sldLayoutId id="2147483681" r:id="rId8"/>
    <p:sldLayoutId id="2147483682" r:id="rId9"/>
    <p:sldLayoutId id="21474836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2C957-CDF8-C359-0AF4-0345F3503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C1A18-949E-C3F8-85DD-0D664664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69762-85DD-6C17-685D-198794E8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2.</a:t>
            </a:r>
            <a:r>
              <a:rPr lang="en-US" dirty="0"/>
              <a:t>2</a:t>
            </a:r>
            <a:r>
              <a:rPr lang="vi-VN" dirty="0"/>
              <a:t> Lưu trữ dữ liệu vào </a:t>
            </a:r>
            <a:r>
              <a:rPr lang="vi-VN" dirty="0" err="1"/>
              <a:t>Hadoop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C219B9-F394-FD07-32DC-C188C665ECF2}"/>
                  </a:ext>
                </a:extLst>
              </p14:cNvPr>
              <p14:cNvContentPartPr/>
              <p14:nvPr/>
            </p14:nvContentPartPr>
            <p14:xfrm>
              <a:off x="5968032" y="429746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C219B9-F394-FD07-32DC-C188C665EC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1912" y="42913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832D9A-83DA-2A5A-FD3A-E05FD06471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Có 2 </a:t>
            </a:r>
            <a:r>
              <a:rPr lang="vi-VN" dirty="0" err="1"/>
              <a:t>Live</a:t>
            </a:r>
            <a:r>
              <a:rPr lang="vi-VN" dirty="0"/>
              <a:t> </a:t>
            </a:r>
            <a:r>
              <a:rPr lang="vi-VN" dirty="0" err="1"/>
              <a:t>Nodes</a:t>
            </a:r>
            <a:r>
              <a:rPr lang="vi-VN" dirty="0"/>
              <a:t> và 0 </a:t>
            </a:r>
            <a:r>
              <a:rPr lang="vi-VN" dirty="0" err="1"/>
              <a:t>Dead</a:t>
            </a:r>
            <a:r>
              <a:rPr lang="vi-VN" dirty="0"/>
              <a:t> </a:t>
            </a:r>
            <a:r>
              <a:rPr lang="vi-VN" dirty="0" err="1"/>
              <a:t>Nodes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=&gt; dữ liệu được lưu trữ phân tán trên 2 </a:t>
            </a:r>
            <a:r>
              <a:rPr lang="vi-VN" dirty="0" err="1"/>
              <a:t>container</a:t>
            </a:r>
            <a:r>
              <a:rPr lang="vi-VN" dirty="0"/>
              <a:t> thành công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6BBC1-4081-D365-AAF3-A924B6471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40" y="2460143"/>
            <a:ext cx="6598920" cy="32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1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452A3-FF60-B314-868E-F7E2D75A3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BD6F65-8841-7FE1-47A8-3860932A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FEA1C-D5A3-15D3-4BED-5F67CD2F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2.</a:t>
            </a:r>
            <a:r>
              <a:rPr lang="en-US" dirty="0"/>
              <a:t>2</a:t>
            </a:r>
            <a:r>
              <a:rPr lang="vi-VN" dirty="0"/>
              <a:t> Lưu trữ dữ liệu vào </a:t>
            </a:r>
            <a:r>
              <a:rPr lang="vi-VN" dirty="0" err="1"/>
              <a:t>Hadoop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AA812E3-7683-2502-4313-05F668EFA431}"/>
                  </a:ext>
                </a:extLst>
              </p14:cNvPr>
              <p14:cNvContentPartPr/>
              <p14:nvPr/>
            </p14:nvContentPartPr>
            <p14:xfrm>
              <a:off x="5968032" y="429746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AA812E3-7683-2502-4313-05F668EFA4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1912" y="42913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1512A5-64D1-0705-7C40-8FD3000E3A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Các </a:t>
            </a:r>
            <a:r>
              <a:rPr lang="vi-VN" dirty="0" err="1"/>
              <a:t>file</a:t>
            </a:r>
            <a:r>
              <a:rPr lang="vi-VN" dirty="0"/>
              <a:t> được nhân bản để chống chịu lỗi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DA587-E3AF-94ED-9A91-CCE51A7B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07" y="1486495"/>
            <a:ext cx="6802016" cy="41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4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2.3 Xử lý dữ liệu với </a:t>
            </a:r>
            <a:r>
              <a:rPr lang="en-US" dirty="0"/>
              <a:t>Spark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dirty="0"/>
              <a:t>Trích thông tin từ HTML(tên, đánh giá, lượt tải,…)</a:t>
            </a:r>
          </a:p>
          <a:p>
            <a:r>
              <a:rPr lang="vi-VN" dirty="0"/>
              <a:t>Xử lý dữ liệu </a:t>
            </a:r>
          </a:p>
          <a:p>
            <a:pPr lvl="1"/>
            <a:r>
              <a:rPr lang="vi-VN" dirty="0"/>
              <a:t>không hợp lệ </a:t>
            </a:r>
          </a:p>
          <a:p>
            <a:pPr lvl="1"/>
            <a:r>
              <a:rPr lang="vi-VN" dirty="0"/>
              <a:t>thiếu hoặc trùng lặp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40724-0255-6D0A-4A74-0CFCC3F18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7DA73-75D3-D79C-98AF-B0340A55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3AB97-831F-3021-869F-9FBF6178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2.3 Xử lý dữ liệu với </a:t>
            </a:r>
            <a:r>
              <a:rPr lang="en-US" dirty="0"/>
              <a:t>Spark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032A6-FA4C-BF93-6031-714288F36C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vi-VN" dirty="0" err="1"/>
              <a:t>Spark-Cluster</a:t>
            </a:r>
            <a:r>
              <a:rPr lang="vi-VN" dirty="0"/>
              <a:t> với 2 </a:t>
            </a:r>
            <a:r>
              <a:rPr lang="vi-VN" dirty="0" err="1"/>
              <a:t>worker</a:t>
            </a:r>
            <a:r>
              <a:rPr lang="vi-VN" dirty="0"/>
              <a:t> </a:t>
            </a:r>
            <a:r>
              <a:rPr lang="vi-VN" dirty="0" err="1"/>
              <a:t>node</a:t>
            </a:r>
            <a:r>
              <a:rPr lang="vi-VN" dirty="0"/>
              <a:t> và 1 </a:t>
            </a:r>
            <a:r>
              <a:rPr lang="vi-VN" dirty="0" err="1"/>
              <a:t>name</a:t>
            </a:r>
            <a:r>
              <a:rPr lang="vi-VN" dirty="0"/>
              <a:t> </a:t>
            </a:r>
            <a:r>
              <a:rPr lang="vi-VN" dirty="0" err="1"/>
              <a:t>node</a:t>
            </a:r>
            <a:endParaRPr lang="vi-V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vi-VN" i="1" dirty="0"/>
          </a:p>
          <a:p>
            <a:pPr marL="0" indent="0" algn="ctr">
              <a:buNone/>
            </a:pPr>
            <a:r>
              <a:rPr lang="vi-VN" i="1" dirty="0"/>
              <a:t>Khởi động </a:t>
            </a:r>
            <a:r>
              <a:rPr lang="vi-VN" i="1" dirty="0" err="1"/>
              <a:t>spark</a:t>
            </a:r>
            <a:r>
              <a:rPr lang="vi-VN" i="1" dirty="0"/>
              <a:t>-</a:t>
            </a:r>
            <a:r>
              <a:rPr lang="vi-VN" i="1" dirty="0" err="1"/>
              <a:t>cluster</a:t>
            </a:r>
            <a:r>
              <a:rPr lang="vi-VN" i="1" dirty="0"/>
              <a:t>-UI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D0C22-CB70-5404-67F6-2C7EB5E8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78" y="2052768"/>
            <a:ext cx="8175068" cy="3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3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547C5-5CBF-C493-763F-9DA4DFA80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421CD6-0C29-2A62-5B82-C87C71D8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5E546-ACC3-10C4-743D-5B06AFEB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2.3 Xử lý dữ liệu với </a:t>
            </a:r>
            <a:r>
              <a:rPr lang="en-US" dirty="0"/>
              <a:t>Spark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0A060-0935-7BCA-5EB2-64D634FE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*Kiểm tra tốc độ xử lý </a:t>
            </a:r>
            <a:r>
              <a:rPr lang="vi-VN" dirty="0" err="1"/>
              <a:t>multi-node</a:t>
            </a:r>
            <a:endParaRPr lang="vi-VN" dirty="0"/>
          </a:p>
          <a:p>
            <a:pPr>
              <a:buFontTx/>
              <a:buChar char="-"/>
            </a:pPr>
            <a:r>
              <a:rPr lang="vi-VN" dirty="0"/>
              <a:t>Với  1 </a:t>
            </a:r>
            <a:r>
              <a:rPr lang="vi-VN" dirty="0" err="1"/>
              <a:t>node</a:t>
            </a:r>
            <a:r>
              <a:rPr lang="vi-VN" dirty="0"/>
              <a:t> tốc độ xử lý là chậm hơn rất nhiều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6AF8FE-37C5-D0F0-0DC7-1A7D5A0D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21" y="2212672"/>
            <a:ext cx="7615357" cy="333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2.4 Lưu trữ dữ liệu vào Datawarehouse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352B65C-AE3F-EF23-A5AC-87C7C99D0410}"/>
              </a:ext>
            </a:extLst>
          </p:cNvPr>
          <p:cNvSpPr txBox="1">
            <a:spLocks/>
          </p:cNvSpPr>
          <p:nvPr/>
        </p:nvSpPr>
        <p:spPr>
          <a:xfrm>
            <a:off x="381933" y="1278295"/>
            <a:ext cx="8380133" cy="491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dirty="0"/>
              <a:t>- Dữ liệu sau khi được làm sạch tiến hành ghi vào CSDL </a:t>
            </a:r>
            <a:r>
              <a:rPr lang="vi-VN" dirty="0" err="1"/>
              <a:t>Postgresql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BBA67-EFBC-C981-6FB0-E95A1B673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E53F2-D915-AD51-0404-428C52D0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F1995D-9571-4711-7E6C-EA6912BB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2.4 Lưu trữ dữ liệu vào Datawarehouse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247CF0-0492-B13C-2F2A-51ACB26BFAB3}"/>
              </a:ext>
            </a:extLst>
          </p:cNvPr>
          <p:cNvSpPr txBox="1">
            <a:spLocks/>
          </p:cNvSpPr>
          <p:nvPr/>
        </p:nvSpPr>
        <p:spPr>
          <a:xfrm>
            <a:off x="381933" y="1278295"/>
            <a:ext cx="8380133" cy="491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387CA-A812-669E-FE7C-AB5B8B15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3" y="1287626"/>
            <a:ext cx="4753947" cy="244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A2A38-AD02-0A50-2D9E-66677B8E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19" y="3755080"/>
            <a:ext cx="4900522" cy="2444957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A973AB8-898A-35A1-B006-2C9650BDFBB7}"/>
              </a:ext>
            </a:extLst>
          </p:cNvPr>
          <p:cNvSpPr txBox="1">
            <a:spLocks/>
          </p:cNvSpPr>
          <p:nvPr/>
        </p:nvSpPr>
        <p:spPr>
          <a:xfrm>
            <a:off x="5256650" y="1736909"/>
            <a:ext cx="3125350" cy="747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dirty="0"/>
              <a:t>Dữ liệu cho hạng mục trò chơi: </a:t>
            </a:r>
            <a:r>
              <a:rPr lang="vi-VN" sz="2200" i="1" dirty="0"/>
              <a:t>Điện thoại</a:t>
            </a:r>
            <a:endParaRPr lang="en-US" sz="2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B0C698-3E3C-B967-0AEA-F89C442403BD}"/>
              </a:ext>
            </a:extLst>
          </p:cNvPr>
          <p:cNvSpPr txBox="1">
            <a:spLocks/>
          </p:cNvSpPr>
          <p:nvPr/>
        </p:nvSpPr>
        <p:spPr>
          <a:xfrm>
            <a:off x="523769" y="4879912"/>
            <a:ext cx="3125350" cy="747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dirty="0"/>
              <a:t>Dữ liệu cho hạng mục trò chơi: </a:t>
            </a:r>
            <a:r>
              <a:rPr lang="vi-VN" sz="2200" i="1" dirty="0"/>
              <a:t>Máy tính bảng</a:t>
            </a:r>
            <a:endParaRPr lang="en-US" sz="22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0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4648-FD28-1F0A-E868-F44C8558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EE517F-71DF-0CFE-85E2-C4F98E3D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0DA79A-17F2-6DC3-3AF8-2CD579D0E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2.5 Lập lịch tự động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C7AD9-B6CB-11F3-87E1-4F2F7E8C4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vi-VN" dirty="0"/>
              <a:t>Sử dụng </a:t>
            </a:r>
            <a:r>
              <a:rPr lang="vi-VN" dirty="0" err="1"/>
              <a:t>Airflow</a:t>
            </a:r>
            <a:r>
              <a:rPr lang="vi-VN" dirty="0"/>
              <a:t> để chạy các </a:t>
            </a:r>
            <a:r>
              <a:rPr lang="vi-VN" dirty="0" err="1"/>
              <a:t>task</a:t>
            </a:r>
            <a:r>
              <a:rPr lang="vi-VN" dirty="0"/>
              <a:t> tự động hàng ngày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0FDB1-587B-DF43-BF1E-D903F332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0" y="1827034"/>
            <a:ext cx="6172799" cy="398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2791-A19B-2B5A-A8A7-AD1DA2260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7E04D7-2576-04EE-74FE-04ED1003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67CCBB-148D-3BE7-8004-86C02CF1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vi-VN" dirty="0"/>
              <a:t>6</a:t>
            </a:r>
            <a:r>
              <a:rPr lang="en-US" dirty="0"/>
              <a:t> </a:t>
            </a:r>
            <a:r>
              <a:rPr lang="vi-VN" dirty="0"/>
              <a:t>Trực quan hóa dữ liệu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384E1F-D41B-CCD5-F060-3EF02810C67B}"/>
              </a:ext>
            </a:extLst>
          </p:cNvPr>
          <p:cNvSpPr txBox="1">
            <a:spLocks/>
          </p:cNvSpPr>
          <p:nvPr/>
        </p:nvSpPr>
        <p:spPr>
          <a:xfrm>
            <a:off x="381933" y="1278295"/>
            <a:ext cx="8380133" cy="491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C1B47-977B-B5E7-50F7-3A7569B8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2306659"/>
            <a:ext cx="3761435" cy="1748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B9B2EC-7420-77B9-BA31-A1EFC1E0E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920" y="2078898"/>
            <a:ext cx="4267360" cy="165490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78901A-80E5-B489-2452-952A5A81D781}"/>
              </a:ext>
            </a:extLst>
          </p:cNvPr>
          <p:cNvSpPr txBox="1">
            <a:spLocks/>
          </p:cNvSpPr>
          <p:nvPr/>
        </p:nvSpPr>
        <p:spPr>
          <a:xfrm>
            <a:off x="573570" y="4346643"/>
            <a:ext cx="2916079" cy="135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Top 10 game </a:t>
            </a:r>
            <a:r>
              <a:rPr lang="vi-VN" sz="2800" dirty="0"/>
              <a:t>có lượt tải cao nhất</a:t>
            </a:r>
            <a:endParaRPr lang="en-US" sz="28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7F56379-B9AB-2A8D-934F-6552A42BEACD}"/>
              </a:ext>
            </a:extLst>
          </p:cNvPr>
          <p:cNvSpPr txBox="1">
            <a:spLocks/>
          </p:cNvSpPr>
          <p:nvPr/>
        </p:nvSpPr>
        <p:spPr>
          <a:xfrm>
            <a:off x="5278411" y="4346642"/>
            <a:ext cx="3292021" cy="135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2800" dirty="0"/>
              <a:t>Phân bố </a:t>
            </a:r>
            <a:r>
              <a:rPr lang="vi-VN" sz="2800" dirty="0" err="1"/>
              <a:t>game</a:t>
            </a:r>
            <a:r>
              <a:rPr lang="vi-VN" sz="2800" dirty="0"/>
              <a:t> theo nhóm tuổi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9883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0E314-07A4-063A-4FBE-9DDB5C94C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1A38D-51DF-3CAE-5527-0F504EA6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BC8866-A090-83C7-C88C-312EED43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vi-VN" dirty="0"/>
              <a:t>6</a:t>
            </a:r>
            <a:r>
              <a:rPr lang="en-US" dirty="0"/>
              <a:t> </a:t>
            </a:r>
            <a:r>
              <a:rPr lang="vi-VN" dirty="0"/>
              <a:t>Trực quan hóa dữ liệu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946C86C-566D-6FF3-B189-D6508214EABA}"/>
              </a:ext>
            </a:extLst>
          </p:cNvPr>
          <p:cNvSpPr txBox="1">
            <a:spLocks/>
          </p:cNvSpPr>
          <p:nvPr/>
        </p:nvSpPr>
        <p:spPr>
          <a:xfrm>
            <a:off x="381933" y="1278295"/>
            <a:ext cx="8380133" cy="491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E69EF1-B9D9-C7F3-232C-E2E158103C30}"/>
              </a:ext>
            </a:extLst>
          </p:cNvPr>
          <p:cNvSpPr txBox="1">
            <a:spLocks/>
          </p:cNvSpPr>
          <p:nvPr/>
        </p:nvSpPr>
        <p:spPr>
          <a:xfrm>
            <a:off x="918804" y="4346643"/>
            <a:ext cx="2617500" cy="135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2800" dirty="0"/>
              <a:t>Phân bố theo loại trò chơi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D7E645-C12E-8A80-480C-4EB719C0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93" y="1978306"/>
            <a:ext cx="3541045" cy="2170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4FD04A-1C90-877E-B148-61C4FE41F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348" y="2226343"/>
            <a:ext cx="5309209" cy="1674443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A952241-CB17-6FBF-E023-450254730B97}"/>
              </a:ext>
            </a:extLst>
          </p:cNvPr>
          <p:cNvSpPr txBox="1">
            <a:spLocks/>
          </p:cNvSpPr>
          <p:nvPr/>
        </p:nvSpPr>
        <p:spPr>
          <a:xfrm>
            <a:off x="4272891" y="4346642"/>
            <a:ext cx="4174122" cy="135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2800" dirty="0" err="1"/>
              <a:t>Top</a:t>
            </a:r>
            <a:r>
              <a:rPr lang="vi-VN" sz="2800" dirty="0"/>
              <a:t> 10 </a:t>
            </a:r>
            <a:r>
              <a:rPr lang="vi-VN" sz="2800" dirty="0" err="1"/>
              <a:t>game</a:t>
            </a:r>
            <a:r>
              <a:rPr lang="vi-VN" sz="2800" dirty="0"/>
              <a:t> có lượt nhiều lượt đánh giá nhất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928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41004" y="1920472"/>
            <a:ext cx="6249045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3200" b="1" strike="noStrike" spc="-1" dirty="0">
                <a:latin typeface="Roboto"/>
                <a:ea typeface="Roboto"/>
              </a:rPr>
              <a:t>Báo cáo Project3: Chủ đề</a:t>
            </a:r>
          </a:p>
          <a:p>
            <a:r>
              <a:rPr lang="vi-VN" sz="3200" b="1" strike="noStrike" spc="-1" dirty="0">
                <a:latin typeface="Roboto"/>
                <a:ea typeface="Roboto"/>
              </a:rPr>
              <a:t>Lưu trữ và phân tích dữ liệu trò chơi điện tử</a:t>
            </a:r>
            <a:endParaRPr lang="en-US" sz="3200" b="1" i="1" strike="noStrike" spc="-1" dirty="0">
              <a:latin typeface="Roboto"/>
              <a:ea typeface="Roboto"/>
            </a:endParaRPr>
          </a:p>
          <a:p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1" y="3623737"/>
            <a:ext cx="5913143" cy="628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Giảng viên hướng dẫn</a:t>
            </a:r>
            <a:r>
              <a:rPr lang="vi-V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Thầy Lã </a:t>
            </a:r>
            <a:r>
              <a:rPr lang="vi-VN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Thế Vinh</a:t>
            </a:r>
            <a:endPara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800" b="0" dirty="0"/>
          </a:p>
          <a:p>
            <a:endParaRPr lang="en-US" sz="2800" b="0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5F59A414-CC68-1670-DC95-5EABDBB952BD}"/>
              </a:ext>
            </a:extLst>
          </p:cNvPr>
          <p:cNvSpPr txBox="1">
            <a:spLocks/>
          </p:cNvSpPr>
          <p:nvPr/>
        </p:nvSpPr>
        <p:spPr>
          <a:xfrm>
            <a:off x="450335" y="4242592"/>
            <a:ext cx="3420116" cy="441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000" b="1" strike="noStrike" spc="-1" dirty="0">
                <a:solidFill>
                  <a:schemeClr val="tx1"/>
                </a:solidFill>
                <a:latin typeface="Roboto"/>
                <a:ea typeface="Roboto"/>
              </a:rPr>
              <a:t>Phạm Đăng Đạt - 20215563</a:t>
            </a:r>
            <a:endParaRPr lang="en-US" sz="2000" b="1" i="1" strike="noStrike" spc="-1" dirty="0">
              <a:solidFill>
                <a:schemeClr val="tx1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AB49C-718B-F7C0-39DE-4434E2CA4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98196-E1BB-DBE7-3D72-336B60D8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90AEF4-74F6-CFC8-B372-7BE8A471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vi-VN" dirty="0"/>
              <a:t>Kết luận và đánh giá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C1BEEE-B3AC-00D5-259E-843A740401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/>
              <a:t>I. Thành </a:t>
            </a:r>
            <a:r>
              <a:rPr lang="en-US" sz="2400" b="0" strike="noStrike" spc="-1" dirty="0" err="1"/>
              <a:t>công</a:t>
            </a:r>
            <a:r>
              <a:rPr lang="en-US" sz="2400" b="0" strike="noStrike" spc="-1" dirty="0"/>
              <a:t>: </a:t>
            </a:r>
            <a:r>
              <a:rPr lang="vi-VN" sz="2400" b="0" strike="noStrike" spc="-1" dirty="0"/>
              <a:t>M</a:t>
            </a:r>
            <a:r>
              <a:rPr lang="en-US" sz="2400" b="0" strike="noStrike" spc="-1" dirty="0"/>
              <a:t>ô </a:t>
            </a:r>
            <a:r>
              <a:rPr lang="en-US" sz="2400" b="0" strike="noStrike" spc="-1" dirty="0" err="1"/>
              <a:t>phỏng</a:t>
            </a:r>
            <a:r>
              <a:rPr lang="en-US" sz="2400" b="0" strike="noStrike" spc="-1" dirty="0"/>
              <a:t> </a:t>
            </a:r>
            <a:r>
              <a:rPr lang="en-US" sz="2400" b="0" strike="noStrike" spc="-1" dirty="0" err="1"/>
              <a:t>được</a:t>
            </a:r>
            <a:r>
              <a:rPr lang="en-US" sz="2400" b="0" strike="noStrike" spc="-1" dirty="0"/>
              <a:t> </a:t>
            </a:r>
            <a:r>
              <a:rPr lang="en-US" sz="2400" b="0" strike="noStrike" spc="-1" dirty="0" err="1"/>
              <a:t>một</a:t>
            </a:r>
            <a:r>
              <a:rPr lang="en-US" sz="2400" b="0" strike="noStrike" spc="-1" dirty="0"/>
              <a:t> </a:t>
            </a:r>
            <a:r>
              <a:rPr lang="en-US" sz="2400" b="0" strike="noStrike" spc="-1" dirty="0" err="1"/>
              <a:t>hệ</a:t>
            </a:r>
            <a:r>
              <a:rPr lang="en-US" sz="2400" b="0" strike="noStrike" spc="-1" dirty="0"/>
              <a:t> </a:t>
            </a:r>
            <a:r>
              <a:rPr lang="en-US" sz="2400" b="0" strike="noStrike" spc="-1" dirty="0" err="1"/>
              <a:t>thống</a:t>
            </a:r>
            <a:r>
              <a:rPr lang="en-US" sz="2400" b="0" strike="noStrike" spc="-1" dirty="0"/>
              <a:t> </a:t>
            </a:r>
            <a:r>
              <a:rPr lang="en-US" sz="2400" b="0" strike="noStrike" spc="-1" dirty="0" err="1"/>
              <a:t>BigData</a:t>
            </a:r>
            <a:endParaRPr lang="en-US" sz="2400" b="0" strike="noStrike" spc="-1" dirty="0"/>
          </a:p>
          <a:p>
            <a:pPr marL="457200" lvl="1" indent="0">
              <a:lnSpc>
                <a:spcPct val="115000"/>
              </a:lnSpc>
              <a:buClr>
                <a:srgbClr val="C63B3D"/>
              </a:buClr>
              <a:buSzPct val="150000"/>
              <a:buNone/>
              <a:tabLst>
                <a:tab pos="0" algn="l"/>
              </a:tabLst>
            </a:pPr>
            <a:r>
              <a:rPr lang="vi-VN" b="0" strike="noStrike" spc="-1" dirty="0"/>
              <a:t>- </a:t>
            </a:r>
            <a:r>
              <a:rPr lang="en-US" b="0" strike="noStrike" spc="-1" dirty="0" err="1"/>
              <a:t>Khả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năng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lưu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trữ</a:t>
            </a:r>
            <a:r>
              <a:rPr lang="en-US" b="0" strike="noStrike" spc="-1" dirty="0"/>
              <a:t>, </a:t>
            </a:r>
            <a:r>
              <a:rPr lang="en-US" b="0" strike="noStrike" spc="-1" dirty="0" err="1"/>
              <a:t>tìm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kiếm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cao</a:t>
            </a:r>
            <a:endParaRPr lang="en-US" b="0" strike="noStrike" spc="-1" dirty="0"/>
          </a:p>
          <a:p>
            <a:pPr marL="457200" lvl="1" indent="0">
              <a:lnSpc>
                <a:spcPct val="115000"/>
              </a:lnSpc>
              <a:buClr>
                <a:srgbClr val="C63B3D"/>
              </a:buClr>
              <a:buSzPct val="150000"/>
              <a:buNone/>
              <a:tabLst>
                <a:tab pos="0" algn="l"/>
              </a:tabLst>
            </a:pPr>
            <a:r>
              <a:rPr lang="vi-VN" b="0" strike="noStrike" spc="-1" dirty="0"/>
              <a:t>- </a:t>
            </a:r>
            <a:r>
              <a:rPr lang="en-US" b="0" strike="noStrike" spc="-1" dirty="0" err="1"/>
              <a:t>Biểu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diễn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lượng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lớn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dữ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liệu</a:t>
            </a:r>
            <a:r>
              <a:rPr lang="en-US" b="0" strike="noStrike" spc="-1" dirty="0"/>
              <a:t>	</a:t>
            </a:r>
          </a:p>
          <a:p>
            <a:pPr marL="457200" lvl="1" indent="0">
              <a:lnSpc>
                <a:spcPct val="115000"/>
              </a:lnSpc>
              <a:buClr>
                <a:srgbClr val="C63B3D"/>
              </a:buClr>
              <a:buSzPct val="150000"/>
              <a:buNone/>
              <a:tabLst>
                <a:tab pos="0" algn="l"/>
              </a:tabLst>
            </a:pPr>
            <a:r>
              <a:rPr lang="vi-VN" b="0" strike="noStrike" spc="-1" dirty="0"/>
              <a:t>- </a:t>
            </a:r>
            <a:r>
              <a:rPr lang="en-US" b="0" strike="noStrike" spc="-1" dirty="0" err="1"/>
              <a:t>Khả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năng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mở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rộng</a:t>
            </a:r>
            <a:r>
              <a:rPr lang="en-US" b="0" strike="noStrike" spc="-1" dirty="0"/>
              <a:t> </a:t>
            </a:r>
          </a:p>
          <a:p>
            <a:pPr marL="457200" lvl="1" indent="0">
              <a:lnSpc>
                <a:spcPct val="115000"/>
              </a:lnSpc>
              <a:buClr>
                <a:srgbClr val="C63B3D"/>
              </a:buClr>
              <a:buSzPct val="150000"/>
              <a:buNone/>
              <a:tabLst>
                <a:tab pos="0" algn="l"/>
              </a:tabLst>
            </a:pPr>
            <a:r>
              <a:rPr lang="vi-VN" b="0" strike="noStrike" spc="-1" dirty="0"/>
              <a:t>- </a:t>
            </a:r>
            <a:r>
              <a:rPr lang="en-US" b="0" strike="noStrike" spc="-1" dirty="0" err="1"/>
              <a:t>Khả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năng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chịu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lỗi</a:t>
            </a:r>
            <a:endParaRPr lang="vi-VN" spc="-1" dirty="0"/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/>
              <a:t>II. </a:t>
            </a:r>
            <a:r>
              <a:rPr lang="en-US" sz="2400" b="0" strike="noStrike" spc="-1" dirty="0" err="1"/>
              <a:t>Hạn</a:t>
            </a:r>
            <a:r>
              <a:rPr lang="en-US" sz="2400" b="0" strike="noStrike" spc="-1" dirty="0"/>
              <a:t> </a:t>
            </a:r>
            <a:r>
              <a:rPr lang="en-US" sz="2400" b="0" strike="noStrike" spc="-1" dirty="0" err="1"/>
              <a:t>chế</a:t>
            </a:r>
            <a:endParaRPr lang="en-US" sz="2400" b="0" strike="noStrike" spc="-1" dirty="0"/>
          </a:p>
          <a:p>
            <a:pPr marL="457200" lvl="1" indent="0">
              <a:lnSpc>
                <a:spcPct val="115000"/>
              </a:lnSpc>
              <a:buClr>
                <a:srgbClr val="C63B3D"/>
              </a:buClr>
              <a:buSzPct val="150000"/>
              <a:buNone/>
              <a:tabLst>
                <a:tab pos="0" algn="l"/>
              </a:tabLst>
            </a:pPr>
            <a:r>
              <a:rPr lang="vi-VN" b="0" strike="noStrike" spc="-1" dirty="0"/>
              <a:t>- Chưa tối ưu hóa được hệ thống</a:t>
            </a:r>
            <a:endParaRPr lang="en-US" b="0" strike="noStrike" spc="-1" dirty="0"/>
          </a:p>
          <a:p>
            <a:pPr marL="457200" lvl="1" indent="0">
              <a:lnSpc>
                <a:spcPct val="115000"/>
              </a:lnSpc>
              <a:buClr>
                <a:srgbClr val="C63B3D"/>
              </a:buClr>
              <a:buSzPct val="150000"/>
              <a:buNone/>
              <a:tabLst>
                <a:tab pos="0" algn="l"/>
              </a:tabLst>
            </a:pPr>
            <a:r>
              <a:rPr lang="vi-VN" b="0" strike="noStrike" spc="-1" dirty="0"/>
              <a:t>- Dữ liệu là </a:t>
            </a:r>
            <a:r>
              <a:rPr lang="vi-VN" b="0" strike="noStrike" spc="-1" dirty="0" err="1"/>
              <a:t>crawl</a:t>
            </a:r>
            <a:r>
              <a:rPr lang="vi-VN" b="0" strike="noStrike" spc="-1" dirty="0"/>
              <a:t> được từ </a:t>
            </a:r>
            <a:r>
              <a:rPr lang="vi-VN" b="0" strike="noStrike" spc="-1" dirty="0" err="1"/>
              <a:t>web</a:t>
            </a:r>
            <a:r>
              <a:rPr lang="vi-VN" b="0" strike="noStrike" spc="-1" dirty="0"/>
              <a:t>, trong tương lai có thể bị chặn</a:t>
            </a:r>
            <a:endParaRPr lang="en-US" b="0" strike="noStrike" spc="-1" dirty="0"/>
          </a:p>
          <a:p>
            <a:pPr marL="457200" lvl="1" indent="0">
              <a:lnSpc>
                <a:spcPct val="115000"/>
              </a:lnSpc>
              <a:buClr>
                <a:srgbClr val="C63B3D"/>
              </a:buClr>
              <a:buSzPct val="150000"/>
              <a:buNone/>
              <a:tabLst>
                <a:tab pos="0" algn="l"/>
              </a:tabLst>
            </a:pPr>
            <a:endParaRPr lang="en-US" b="0" strike="noStrike" spc="-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3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76539-4EF2-3261-8863-6033C4F76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0ECDC-C4E4-D177-D58F-DFA54F7E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A99F6E-01A8-61E9-05BF-C3839A32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Hướng phát triển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A5A00-6B94-6ECF-D973-9E6E7433CC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Clr>
                <a:srgbClr val="C63B3D"/>
              </a:buClr>
              <a:buSzPct val="150000"/>
              <a:buNone/>
            </a:pPr>
            <a:r>
              <a:rPr lang="vi-VN" sz="2800" b="0" strike="noStrike" spc="-1" dirty="0"/>
              <a:t>- </a:t>
            </a:r>
            <a:r>
              <a:rPr lang="en-US" sz="2800" b="0" strike="noStrike" spc="-1" dirty="0" err="1"/>
              <a:t>Sử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dụng</a:t>
            </a:r>
            <a:r>
              <a:rPr lang="en-US" sz="2800" b="0" strike="noStrike" spc="-1" dirty="0"/>
              <a:t> Spark Streaming </a:t>
            </a:r>
            <a:r>
              <a:rPr lang="en-US" sz="2800" b="0" strike="noStrike" spc="-1" dirty="0" err="1"/>
              <a:t>để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phân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tích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và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cải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thiện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tốc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độ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ghi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dữ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liệu</a:t>
            </a:r>
            <a:endParaRPr lang="en-US" sz="2800" b="0" strike="noStrike" spc="-1" dirty="0"/>
          </a:p>
          <a:p>
            <a:pPr marL="0" indent="0">
              <a:lnSpc>
                <a:spcPct val="100000"/>
              </a:lnSpc>
              <a:buClr>
                <a:srgbClr val="C63B3D"/>
              </a:buClr>
              <a:buSzPct val="150000"/>
              <a:buNone/>
            </a:pPr>
            <a:r>
              <a:rPr lang="vi-VN" sz="2800" b="0" strike="noStrike" spc="-1" dirty="0"/>
              <a:t>- </a:t>
            </a:r>
            <a:r>
              <a:rPr lang="en-US" sz="2800" b="0" strike="noStrike" spc="-1" dirty="0" err="1"/>
              <a:t>Nâng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cấp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phần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cứng</a:t>
            </a:r>
            <a:r>
              <a:rPr lang="en-US" sz="2800" b="0" strike="noStrike" spc="-1" dirty="0"/>
              <a:t>, </a:t>
            </a:r>
            <a:r>
              <a:rPr lang="en-US" sz="2800" b="0" strike="noStrike" spc="-1" dirty="0" err="1"/>
              <a:t>tăng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số</a:t>
            </a:r>
            <a:r>
              <a:rPr lang="en-US" sz="2800" b="0" strike="noStrike" spc="-1" dirty="0"/>
              <a:t> node </a:t>
            </a:r>
            <a:r>
              <a:rPr lang="en-US" sz="2800" b="0" strike="noStrike" spc="-1" dirty="0" err="1"/>
              <a:t>trong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cụm</a:t>
            </a:r>
            <a:endParaRPr lang="en-US" sz="2800" b="0" strike="noStrike" spc="-1" dirty="0"/>
          </a:p>
          <a:p>
            <a:pPr marL="0" indent="0">
              <a:lnSpc>
                <a:spcPct val="100000"/>
              </a:lnSpc>
              <a:buClr>
                <a:srgbClr val="C63B3D"/>
              </a:buClr>
              <a:buSzPct val="150000"/>
              <a:buNone/>
            </a:pPr>
            <a:r>
              <a:rPr lang="vi-VN" sz="2800" b="0" strike="noStrike" spc="-1" dirty="0"/>
              <a:t>- </a:t>
            </a:r>
            <a:r>
              <a:rPr lang="en-US" sz="2800" b="0" strike="noStrike" spc="-1" dirty="0"/>
              <a:t>Thu </a:t>
            </a:r>
            <a:r>
              <a:rPr lang="en-US" sz="2800" b="0" strike="noStrike" spc="-1" dirty="0" err="1"/>
              <a:t>thập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dữ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liệu</a:t>
            </a:r>
            <a:r>
              <a:rPr lang="en-US" sz="2800" b="0" strike="noStrike" spc="-1" dirty="0"/>
              <a:t> game </a:t>
            </a:r>
            <a:r>
              <a:rPr lang="en-US" sz="2800" b="0" strike="noStrike" spc="-1" dirty="0" err="1"/>
              <a:t>từ</a:t>
            </a:r>
            <a:r>
              <a:rPr lang="vi-VN" sz="2800" b="0" strike="noStrike" spc="-1" dirty="0"/>
              <a:t> các danh mục khác như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máy</a:t>
            </a:r>
            <a:r>
              <a:rPr lang="en-US" sz="2800" b="0" strike="noStrike" spc="-1" dirty="0"/>
              <a:t> </a:t>
            </a:r>
            <a:r>
              <a:rPr lang="vi-VN" sz="2800" b="0" strike="noStrike" spc="-1" dirty="0"/>
              <a:t>tính, </a:t>
            </a:r>
            <a:r>
              <a:rPr lang="vi-VN" sz="2800" b="0" strike="noStrike" spc="-1" dirty="0" err="1"/>
              <a:t>tivi</a:t>
            </a:r>
            <a:r>
              <a:rPr lang="vi-VN" sz="2800" b="0" strike="noStrike" spc="-1" dirty="0"/>
              <a:t>,…</a:t>
            </a:r>
            <a:endParaRPr lang="en-US" sz="2800" b="0" strike="noStrike" spc="-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2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MỤC LỤC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1. Giới thiệu chung</a:t>
            </a:r>
          </a:p>
          <a:p>
            <a:r>
              <a:rPr lang="vi-VN" dirty="0"/>
              <a:t>2. Các trải nghiệm</a:t>
            </a:r>
          </a:p>
          <a:p>
            <a:r>
              <a:rPr lang="vi-VN" dirty="0"/>
              <a:t>3. Kết luận và đánh giá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CC96A-57F5-16CE-5745-001A933A8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2DB71-4CC4-2E93-D02B-3F1229D3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B35A24-9F24-1F54-BDF0-89548332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 Giới thiệu chung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67BB3-B396-205A-1E65-705EAD15FE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6" y="841247"/>
            <a:ext cx="8908923" cy="5303393"/>
          </a:xfrm>
        </p:spPr>
        <p:txBody>
          <a:bodyPr/>
          <a:lstStyle/>
          <a:p>
            <a:pPr marL="0" indent="0">
              <a:buNone/>
            </a:pPr>
            <a:r>
              <a:rPr lang="vi-VN" dirty="0"/>
              <a:t>Mục tiêu:</a:t>
            </a:r>
          </a:p>
          <a:p>
            <a:pPr>
              <a:buFontTx/>
              <a:buChar char="-"/>
            </a:pPr>
            <a:r>
              <a:rPr lang="vi-VN" dirty="0"/>
              <a:t>Xây dựng một quy trình ETL tự động thu thập dữ liệu chi tiết về các </a:t>
            </a:r>
            <a:r>
              <a:rPr lang="vi-VN" dirty="0" err="1"/>
              <a:t>game</a:t>
            </a:r>
            <a:r>
              <a:rPr lang="vi-VN" dirty="0"/>
              <a:t> trên </a:t>
            </a: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Play</a:t>
            </a:r>
            <a:endParaRPr lang="vi-VN" dirty="0"/>
          </a:p>
          <a:p>
            <a:pPr>
              <a:buFontTx/>
              <a:buChar char="-"/>
            </a:pPr>
            <a:r>
              <a:rPr lang="vi-VN" dirty="0"/>
              <a:t>Nhằm theo dõi xu hướng </a:t>
            </a:r>
            <a:r>
              <a:rPr lang="vi-VN" dirty="0" err="1"/>
              <a:t>game</a:t>
            </a:r>
            <a:r>
              <a:rPr lang="vi-VN" dirty="0"/>
              <a:t> phổ biến, phân tích dữ liệu người dùng và tối ưu ứng dụng</a:t>
            </a:r>
          </a:p>
          <a:p>
            <a:pPr>
              <a:buFontTx/>
              <a:buChar char="-"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605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D866A-5F10-BC15-1EA9-8F3DB624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CD8A4-DBA8-80BC-675C-7E78C38D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FE3DB7-1907-575F-7F77-A5547A97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 Giới thiệu chung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B1414-8DD3-1151-363B-AAF9736CB0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Tổng quan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0088DC-3F34-E3E2-3E59-C8C9F46C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" y="2357559"/>
            <a:ext cx="6938629" cy="2667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A65C5-B303-CCA1-3D05-F54DD832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20" y="1462084"/>
            <a:ext cx="781159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9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985E-5872-A860-0215-3F7C755B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AB11F-17B5-55DB-B0EE-FCB853B4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E1B6A1-AC79-4C69-7423-29409037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Các trải nghiệm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EF711-405D-9F53-115B-8BA332C62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dirty="0"/>
              <a:t>2.1 Thu thập dữ liệu</a:t>
            </a:r>
          </a:p>
          <a:p>
            <a:r>
              <a:rPr lang="vi-VN" dirty="0"/>
              <a:t>2.2 Lưu trữ dữ liệu thô vào </a:t>
            </a:r>
            <a:r>
              <a:rPr lang="vi-VN" dirty="0" err="1"/>
              <a:t>Hadoop</a:t>
            </a:r>
            <a:endParaRPr lang="vi-VN" dirty="0"/>
          </a:p>
          <a:p>
            <a:r>
              <a:rPr lang="vi-VN" dirty="0"/>
              <a:t>2.3 Xử lý dữ liệu bằng </a:t>
            </a:r>
            <a:r>
              <a:rPr lang="vi-VN" dirty="0" err="1"/>
              <a:t>Spark</a:t>
            </a:r>
            <a:endParaRPr lang="vi-VN" dirty="0"/>
          </a:p>
          <a:p>
            <a:r>
              <a:rPr lang="vi-VN" dirty="0"/>
              <a:t>2.4 Lưu trữ dữ liệu sạch vào </a:t>
            </a:r>
            <a:r>
              <a:rPr lang="vi-VN" dirty="0" err="1"/>
              <a:t>Postgresql</a:t>
            </a:r>
            <a:endParaRPr lang="vi-VN" dirty="0"/>
          </a:p>
          <a:p>
            <a:r>
              <a:rPr lang="vi-VN" dirty="0"/>
              <a:t>2.5 Lập lịch tự động với </a:t>
            </a:r>
            <a:r>
              <a:rPr lang="en-US" dirty="0"/>
              <a:t>Airflow</a:t>
            </a:r>
            <a:endParaRPr lang="vi-VN" dirty="0"/>
          </a:p>
          <a:p>
            <a:r>
              <a:rPr lang="vi-VN" dirty="0"/>
              <a:t>2.6 Trực quan hóa dữ liệu với </a:t>
            </a:r>
            <a:r>
              <a:rPr lang="vi-VN" dirty="0" err="1"/>
              <a:t>Superset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7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9E46-45F6-6C76-4D30-0BE6F6393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73BE4-D257-87FE-A368-A6B729A5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64254-0B05-9D22-DED7-DD303F9B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2.1 Thu thập dữ liệu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C2E08-18AF-C587-C7B6-DCE55FDE96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vi-VN" dirty="0"/>
              <a:t>sử dụng </a:t>
            </a:r>
            <a:r>
              <a:rPr lang="vi-VN" dirty="0" err="1"/>
              <a:t>python</a:t>
            </a:r>
            <a:r>
              <a:rPr lang="vi-VN" dirty="0"/>
              <a:t> với </a:t>
            </a:r>
            <a:r>
              <a:rPr lang="vi-VN" dirty="0" err="1"/>
              <a:t>requests</a:t>
            </a:r>
            <a:r>
              <a:rPr lang="vi-VN" dirty="0"/>
              <a:t>/beautifulsoup4 để </a:t>
            </a:r>
            <a:r>
              <a:rPr lang="vi-VN" dirty="0" err="1"/>
              <a:t>craw</a:t>
            </a:r>
            <a:r>
              <a:rPr lang="vi-VN" dirty="0"/>
              <a:t> dữ liệu</a:t>
            </a:r>
          </a:p>
          <a:p>
            <a:pPr>
              <a:buFontTx/>
              <a:buChar char="-"/>
            </a:pPr>
            <a:r>
              <a:rPr lang="vi-VN" dirty="0" err="1"/>
              <a:t>Craw</a:t>
            </a:r>
            <a:r>
              <a:rPr lang="vi-VN" dirty="0"/>
              <a:t> dữ liệu theo 2 hạng mục đó là trò chơi dành cho điện thoại và dành cho máy tính bảng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EBC9BCF-654D-93C1-9E00-FB20AD7CF72B}"/>
                  </a:ext>
                </a:extLst>
              </p14:cNvPr>
              <p14:cNvContentPartPr/>
              <p14:nvPr/>
            </p14:nvContentPartPr>
            <p14:xfrm>
              <a:off x="5968032" y="429746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EBC9BCF-654D-93C1-9E00-FB20AD7CF7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1912" y="42913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B14D2D5-FF16-3C4C-3067-17F9EED0E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169" y="2905497"/>
            <a:ext cx="3777458" cy="2355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4B46CC-9901-67D0-FB9F-1003F06EC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73" y="2975507"/>
            <a:ext cx="4507795" cy="210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5F3DA-C89E-AA9A-9634-FC8DDADA1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760B1-047A-784A-68C5-1DB3E2AF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86B0FD-166F-2C39-A00A-7B0390BE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2.1 Thu thập dữ liệu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80888-16C2-EDB3-338A-92D7E6ECA7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6" y="841247"/>
            <a:ext cx="9061323" cy="5303393"/>
          </a:xfrm>
        </p:spPr>
        <p:txBody>
          <a:bodyPr/>
          <a:lstStyle/>
          <a:p>
            <a:pPr>
              <a:buFontTx/>
              <a:buChar char="-"/>
            </a:pPr>
            <a:r>
              <a:rPr lang="vi-VN" dirty="0"/>
              <a:t>Kết quả thu thập dữ </a:t>
            </a:r>
            <a:r>
              <a:rPr lang="vi-VN"/>
              <a:t>liệu thô HTML và URL từng </a:t>
            </a:r>
            <a:r>
              <a:rPr lang="vi-VN" dirty="0" err="1"/>
              <a:t>game</a:t>
            </a:r>
            <a:endParaRPr lang="vi-V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9AAFA9-FC99-F112-8BC1-2E4E83427D26}"/>
                  </a:ext>
                </a:extLst>
              </p14:cNvPr>
              <p14:cNvContentPartPr/>
              <p14:nvPr/>
            </p14:nvContentPartPr>
            <p14:xfrm>
              <a:off x="5968032" y="429746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9AAFA9-FC99-F112-8BC1-2E4E83427D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1912" y="42913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2FAD4B-6746-F73D-BC86-699F25031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6" y="2023872"/>
            <a:ext cx="4624641" cy="2790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1F6C28-B56E-9DC5-3ABE-C0A2647E8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545" y="2023872"/>
            <a:ext cx="4302316" cy="279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8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64337-ACF2-1F59-98A4-941F24D0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9F79C-1AF4-755A-2ADE-BD980757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CF8C6-F338-C93E-6431-0BC44A87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2.</a:t>
            </a:r>
            <a:r>
              <a:rPr lang="en-US" dirty="0"/>
              <a:t>2</a:t>
            </a:r>
            <a:r>
              <a:rPr lang="vi-VN" dirty="0"/>
              <a:t> Lưu trữ dữ liệu vào </a:t>
            </a:r>
            <a:r>
              <a:rPr lang="vi-VN" dirty="0" err="1"/>
              <a:t>Hadoop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ABF418-135A-3509-5933-0A096FD9A0F3}"/>
                  </a:ext>
                </a:extLst>
              </p14:cNvPr>
              <p14:cNvContentPartPr/>
              <p14:nvPr/>
            </p14:nvContentPartPr>
            <p14:xfrm>
              <a:off x="5968032" y="429746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ABF418-135A-3509-5933-0A096FD9A0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1912" y="42913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BEAE45-47ED-6AD9-0030-00DB1247CF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Sử dụng </a:t>
            </a:r>
            <a:r>
              <a:rPr lang="vi-VN" dirty="0" err="1"/>
              <a:t>Spark</a:t>
            </a:r>
            <a:r>
              <a:rPr lang="vi-VN" dirty="0"/>
              <a:t> để ghi dữ liệu vào </a:t>
            </a:r>
            <a:r>
              <a:rPr lang="vi-VN" dirty="0" err="1"/>
              <a:t>Hadoop</a:t>
            </a:r>
            <a:endParaRPr lang="vi-VN" dirty="0"/>
          </a:p>
          <a:p>
            <a:r>
              <a:rPr lang="vi-VN" dirty="0"/>
              <a:t>Định dạng </a:t>
            </a:r>
            <a:r>
              <a:rPr lang="vi-VN" dirty="0" err="1"/>
              <a:t>file</a:t>
            </a:r>
            <a:r>
              <a:rPr lang="vi-VN" dirty="0"/>
              <a:t> </a:t>
            </a:r>
            <a:r>
              <a:rPr lang="vi-VN" dirty="0" err="1"/>
              <a:t>parquet</a:t>
            </a:r>
            <a:r>
              <a:rPr lang="vi-VN" dirty="0"/>
              <a:t> giúp tối ưu dung lượng và truy vấn nhanh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920FB0-72E7-B3C3-894B-6594BC4DC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0" y="2461130"/>
            <a:ext cx="7381856" cy="31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5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</TotalTime>
  <Words>617</Words>
  <Application>Microsoft Office PowerPoint</Application>
  <PresentationFormat>On-screen Show (4:3)</PresentationFormat>
  <Paragraphs>104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Lato</vt:lpstr>
      <vt:lpstr>Roboto</vt:lpstr>
      <vt:lpstr>Office Theme</vt:lpstr>
      <vt:lpstr>PowerPoint Presentation</vt:lpstr>
      <vt:lpstr>PowerPoint Presentation</vt:lpstr>
      <vt:lpstr>MỤC LỤC</vt:lpstr>
      <vt:lpstr>1. Giới thiệu chung</vt:lpstr>
      <vt:lpstr>1. Giới thiệu chung</vt:lpstr>
      <vt:lpstr>2. Các trải nghiệm</vt:lpstr>
      <vt:lpstr>2.1 Thu thập dữ liệu</vt:lpstr>
      <vt:lpstr>2.1 Thu thập dữ liệu</vt:lpstr>
      <vt:lpstr>2.2 Lưu trữ dữ liệu vào Hadoop</vt:lpstr>
      <vt:lpstr>2.2 Lưu trữ dữ liệu vào Hadoop</vt:lpstr>
      <vt:lpstr>2.2 Lưu trữ dữ liệu vào Hadoop</vt:lpstr>
      <vt:lpstr>2.3 Xử lý dữ liệu với Spark</vt:lpstr>
      <vt:lpstr>2.3 Xử lý dữ liệu với Spark</vt:lpstr>
      <vt:lpstr>2.3 Xử lý dữ liệu với Spark</vt:lpstr>
      <vt:lpstr>2.4 Lưu trữ dữ liệu vào Datawarehouse</vt:lpstr>
      <vt:lpstr>2.4 Lưu trữ dữ liệu vào Datawarehouse</vt:lpstr>
      <vt:lpstr>2.5 Lập lịch tự động </vt:lpstr>
      <vt:lpstr>2.6 Trực quan hóa dữ liệu</vt:lpstr>
      <vt:lpstr>2.6 Trực quan hóa dữ liệu</vt:lpstr>
      <vt:lpstr>3. Kết luận và đánh giá</vt:lpstr>
      <vt:lpstr>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Pham Dang Dat 20215563</cp:lastModifiedBy>
  <cp:revision>19</cp:revision>
  <dcterms:created xsi:type="dcterms:W3CDTF">2021-05-28T04:32:29Z</dcterms:created>
  <dcterms:modified xsi:type="dcterms:W3CDTF">2025-01-25T14:41:33Z</dcterms:modified>
</cp:coreProperties>
</file>